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58" r:id="rId4"/>
    <p:sldId id="273" r:id="rId5"/>
    <p:sldId id="263" r:id="rId6"/>
    <p:sldId id="267" r:id="rId7"/>
    <p:sldId id="276" r:id="rId8"/>
    <p:sldId id="274" r:id="rId9"/>
    <p:sldId id="270" r:id="rId10"/>
    <p:sldId id="271" r:id="rId11"/>
    <p:sldId id="272" r:id="rId12"/>
    <p:sldId id="264" r:id="rId13"/>
    <p:sldId id="266" r:id="rId14"/>
    <p:sldId id="2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63"/>
    <a:srgbClr val="F9F9F9"/>
    <a:srgbClr val="BC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04408-C416-475D-801B-C3DC3F450E5C}" v="8" dt="2020-10-01T16:14:50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9"/>
    <p:restoredTop sz="78119"/>
  </p:normalViewPr>
  <p:slideViewPr>
    <p:cSldViewPr snapToGrid="0" snapToObjects="1">
      <p:cViewPr varScale="1">
        <p:scale>
          <a:sx n="67" d="100"/>
          <a:sy n="67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9578A-EB69-824C-B35F-5FC1E80C1AC6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73EF-D608-D14B-A555-5A8A2960C6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1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Berätta varför jag vill göra denna workshop av två anledningar:</a:t>
            </a:r>
          </a:p>
          <a:p>
            <a:pPr marL="171450" indent="-171450">
              <a:buFontTx/>
              <a:buChar char="-"/>
            </a:pPr>
            <a:r>
              <a:rPr lang="sv-SE" dirty="0"/>
              <a:t>Många frågade om en </a:t>
            </a:r>
            <a:r>
              <a:rPr lang="sv-SE" dirty="0" err="1"/>
              <a:t>bootstrap</a:t>
            </a:r>
            <a:r>
              <a:rPr lang="sv-SE" dirty="0"/>
              <a:t> workshop efter förra workshopen</a:t>
            </a:r>
          </a:p>
          <a:p>
            <a:pPr marL="171450" indent="-171450">
              <a:buFontTx/>
              <a:buChar char="-"/>
            </a:pPr>
            <a:r>
              <a:rPr lang="sv-SE" dirty="0"/>
              <a:t>När man ska testa nya grejer så är det alltid en vägg av text </a:t>
            </a:r>
          </a:p>
          <a:p>
            <a:pPr marL="171450" indent="-171450">
              <a:buFontTx/>
              <a:buChar char="-"/>
            </a:pPr>
            <a:r>
              <a:rPr lang="sv-SE" dirty="0"/>
              <a:t>Vi kommer därför läsa många texter idag o försöka förstå hur vi skall arbeta.</a:t>
            </a:r>
          </a:p>
          <a:p>
            <a:pPr marL="171450" indent="-171450">
              <a:buFontTx/>
              <a:buChar char="-"/>
            </a:pPr>
            <a:r>
              <a:rPr lang="sv-SE" dirty="0"/>
              <a:t>Vi gör detta ihop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Im</a:t>
            </a:r>
            <a:r>
              <a:rPr lang="sv-SE" dirty="0"/>
              <a:t> not a pro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56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Fortsätta på förra exemplet men lägg en div runt o kalla intro.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12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Bootstrap</a:t>
            </a:r>
            <a:r>
              <a:rPr lang="sv-SE" dirty="0"/>
              <a:t> har massa färdiga klasser och vi ska testa en av dem.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48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5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Bootstrap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</a:t>
            </a:r>
            <a:r>
              <a:rPr lang="sv-S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mobile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CSS media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proper rendering and touch zooming for all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responsive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viewport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 tag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dirty="0"/>
              <a:t>&lt;</a:t>
            </a:r>
            <a:r>
              <a:rPr lang="sv-SE" dirty="0" err="1"/>
              <a:t>head</a:t>
            </a:r>
            <a:r>
              <a:rPr lang="sv-SE" dirty="0"/>
              <a:t>&gt;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54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Bootstrap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</a:t>
            </a:r>
            <a:r>
              <a:rPr lang="sv-S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mobile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CSS media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proper rendering and touch zooming for all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responsive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viewport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 tag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dirty="0"/>
              <a:t>&lt;</a:t>
            </a:r>
            <a:r>
              <a:rPr lang="sv-SE" dirty="0" err="1"/>
              <a:t>head</a:t>
            </a:r>
            <a:r>
              <a:rPr lang="sv-SE" dirty="0"/>
              <a:t>&gt;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05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css-tricks.com</a:t>
            </a:r>
            <a:r>
              <a:rPr lang="sv-SE" dirty="0"/>
              <a:t>/the-</a:t>
            </a:r>
            <a:r>
              <a:rPr lang="sv-SE" dirty="0" err="1"/>
              <a:t>difference</a:t>
            </a:r>
            <a:r>
              <a:rPr lang="sv-SE" dirty="0"/>
              <a:t>-</a:t>
            </a:r>
            <a:r>
              <a:rPr lang="sv-SE" dirty="0" err="1"/>
              <a:t>between</a:t>
            </a:r>
            <a:r>
              <a:rPr lang="sv-SE" dirty="0"/>
              <a:t>-id-and-</a:t>
            </a:r>
            <a:r>
              <a:rPr lang="sv-SE" dirty="0" err="1"/>
              <a:t>class</a:t>
            </a:r>
            <a:r>
              <a:rPr lang="sv-SE" dirty="0"/>
              <a:t>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21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css-tricks.com</a:t>
            </a:r>
            <a:r>
              <a:rPr lang="sv-SE" dirty="0"/>
              <a:t>/the-</a:t>
            </a:r>
            <a:r>
              <a:rPr lang="sv-SE" dirty="0" err="1"/>
              <a:t>difference</a:t>
            </a:r>
            <a:r>
              <a:rPr lang="sv-SE" dirty="0"/>
              <a:t>-</a:t>
            </a:r>
            <a:r>
              <a:rPr lang="sv-SE" dirty="0" err="1"/>
              <a:t>between</a:t>
            </a:r>
            <a:r>
              <a:rPr lang="sv-SE" dirty="0"/>
              <a:t>-id-and-</a:t>
            </a:r>
            <a:r>
              <a:rPr lang="sv-SE" dirty="0" err="1"/>
              <a:t>class</a:t>
            </a:r>
            <a:r>
              <a:rPr lang="sv-SE" dirty="0"/>
              <a:t>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78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css-tricks.com</a:t>
            </a:r>
            <a:r>
              <a:rPr lang="sv-SE" dirty="0"/>
              <a:t>/the-</a:t>
            </a:r>
            <a:r>
              <a:rPr lang="sv-SE" dirty="0" err="1"/>
              <a:t>difference</a:t>
            </a:r>
            <a:r>
              <a:rPr lang="sv-SE" dirty="0"/>
              <a:t>-</a:t>
            </a:r>
            <a:r>
              <a:rPr lang="sv-SE" dirty="0" err="1"/>
              <a:t>between</a:t>
            </a:r>
            <a:r>
              <a:rPr lang="sv-SE" dirty="0"/>
              <a:t>-id-and-</a:t>
            </a:r>
            <a:r>
              <a:rPr lang="sv-SE" dirty="0" err="1"/>
              <a:t>class</a:t>
            </a:r>
            <a:r>
              <a:rPr lang="sv-SE" dirty="0"/>
              <a:t>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4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css-tricks.com</a:t>
            </a:r>
            <a:r>
              <a:rPr lang="sv-SE" dirty="0"/>
              <a:t>/the-</a:t>
            </a:r>
            <a:r>
              <a:rPr lang="sv-SE" dirty="0" err="1"/>
              <a:t>difference</a:t>
            </a:r>
            <a:r>
              <a:rPr lang="sv-SE" dirty="0"/>
              <a:t>-</a:t>
            </a:r>
            <a:r>
              <a:rPr lang="sv-SE" dirty="0" err="1"/>
              <a:t>between</a:t>
            </a:r>
            <a:r>
              <a:rPr lang="sv-SE" dirty="0"/>
              <a:t>-id-and-</a:t>
            </a:r>
            <a:r>
              <a:rPr lang="sv-SE" dirty="0" err="1"/>
              <a:t>class</a:t>
            </a:r>
            <a:r>
              <a:rPr lang="sv-SE" dirty="0"/>
              <a:t>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44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css-tricks.com</a:t>
            </a:r>
            <a:r>
              <a:rPr lang="sv-SE" dirty="0"/>
              <a:t>/the-</a:t>
            </a:r>
            <a:r>
              <a:rPr lang="sv-SE" dirty="0" err="1"/>
              <a:t>difference</a:t>
            </a:r>
            <a:r>
              <a:rPr lang="sv-SE" dirty="0"/>
              <a:t>-</a:t>
            </a:r>
            <a:r>
              <a:rPr lang="sv-SE" dirty="0" err="1"/>
              <a:t>between</a:t>
            </a:r>
            <a:r>
              <a:rPr lang="sv-SE" dirty="0"/>
              <a:t>-id-and-</a:t>
            </a:r>
            <a:r>
              <a:rPr lang="sv-SE" dirty="0" err="1"/>
              <a:t>class</a:t>
            </a:r>
            <a:r>
              <a:rPr lang="sv-SE" dirty="0"/>
              <a:t>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848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Getstarted.html</a:t>
            </a:r>
            <a:endParaRPr lang="sv-SE" dirty="0"/>
          </a:p>
          <a:p>
            <a:r>
              <a:rPr lang="sv-SE" dirty="0"/>
              <a:t>Gör:</a:t>
            </a:r>
          </a:p>
          <a:p>
            <a:pPr marL="171450" indent="-171450">
              <a:buFontTx/>
              <a:buChar char="-"/>
            </a:pPr>
            <a:r>
              <a:rPr lang="sv-SE" dirty="0"/>
              <a:t>Tre text-taggar som du designar.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73EF-D608-D14B-A555-5A8A2960C6A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80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C5186B-3BE9-EE47-990A-3857893B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5AF3CB-02C7-8545-9C17-A954AFF2B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8A37D0-1014-6E4A-A564-DB7998A3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39BA39-6592-B342-9904-DDC7C1AE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BD1401-0C74-FC44-BA5F-E93DE90F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60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1341C5-185E-7A4C-91AA-AC9479D0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B0A299-9159-5F43-8C5E-30017B4C4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6F9995-2000-CF45-B04B-A2029CF3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9CDF38-EF97-2948-AC78-C2B95EF6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30A113-A9DD-E94B-A328-B51F1AE7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66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5A91810-20EC-A644-B127-24268D8C6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53C9E34-6E13-2741-84E3-4071CFA6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5EF8B5-16FB-124D-AE7E-58FA8D7A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0CFE3D-B57F-F24C-AB6B-EC2E5CDE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A622ED-3D9C-844D-B3E4-820B2D6F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12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12186-BE53-5C4E-AC68-AA33FEED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D743B8-FBDF-BF47-8D59-A86FF037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D6F8D9-6DA5-0D40-B27D-D590FE4A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78B8C2-5D1B-FD45-B9AF-BC19352E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4C2630-D6A5-0947-867F-A33D5CE3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89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B7E8E-3FA1-364D-A546-A47AFADA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E3BD8E-2114-F641-B222-0CB6058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D90673-6F02-0148-9DC8-C44EC96D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EDF5A4-E472-1943-B4D8-A3A62782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C8115B-7572-DC43-BA36-14D65697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63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B8807-0067-6349-9CEF-2200E150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00088F-554C-6D47-A91D-72E272C18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97E9BE-0702-A14C-BC08-92F43D9B0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7A11D4-E2BC-8949-8AD4-DCD8F127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D37C49-D6FF-6846-8535-9852C6F5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E14DC2-FB17-3544-B4BE-C4C7F0D7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33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FFD94-5156-BA4B-AA71-3DEDE927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1A65E1-4716-FA4B-92AA-4F7FE8D64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DA56F21-AE59-984A-B7A5-B8541B247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9DC3D5E-A237-A54D-B908-0716276D4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57E0CB9-2B9F-934F-945B-D8EC949DF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85213C-5B16-2140-A7C5-37C193C7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5803D4-FF12-8A43-A92B-E57EE3EA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04CE5C9-6A07-9F49-8D36-107DE288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454EB-166C-F745-ACA2-10CEF7B5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A0C647-AA9F-1B44-801C-23EE9982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3542C5-6C03-4045-8A4D-5D6A1077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F2ECBC-BE1E-B84C-9155-EF6FDDE4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75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D11BD7F-3E92-CB4C-B67D-4232AB9A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30C3A4C-74F6-6945-930A-0780D61E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16EC93-48F0-2B41-B11D-EF39C01E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93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147AE-93D8-6E4F-A512-B443D799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EA3C3A-352B-6E44-BBE2-B5BF04F6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95CE53-09E1-EB45-9F87-6ABE6D60F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551D925-9404-314D-8228-02E487BC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974650-7459-C44B-8D89-C431FC2E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A5352D-BF0A-9249-B074-DC3BEE99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0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4A663-0B92-9A4A-BE5A-633E43DF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4A5268E-CE3F-7945-9512-781647DB2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4EB164-26C2-244B-92BC-DAD49594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A3814F-F490-A644-950E-872D08AD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C00DF3-3BA1-D14F-BBF6-856A2DF1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B7C740-B899-784D-BC51-C0B71371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46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F5F58B-7D64-E845-BBB0-464E4D83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0CC376-4239-4347-9510-05CCAA4D0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5B822D-AC10-F343-BEF7-2A84CE93D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B4544-ED54-C743-A378-7CAD8975482A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24F8E6-7BAA-4847-B3E3-C85944FC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F79DD5-6EF3-1E4A-BCE0-25A36B973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945D-AE7D-F846-95C5-35A3852F9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E588CFF-B96E-764C-AFE2-6004936E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56893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E6788CE-1F9E-5B4F-BF59-B6103CC853E0}"/>
              </a:ext>
            </a:extLst>
          </p:cNvPr>
          <p:cNvSpPr txBox="1"/>
          <p:nvPr/>
        </p:nvSpPr>
        <p:spPr>
          <a:xfrm>
            <a:off x="8137229" y="2935613"/>
            <a:ext cx="460129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BOOTSTRAP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1087E42-B3BB-C941-A82E-0E32CF8DF486}"/>
              </a:ext>
            </a:extLst>
          </p:cNvPr>
          <p:cNvSpPr txBox="1"/>
          <p:nvPr/>
        </p:nvSpPr>
        <p:spPr>
          <a:xfrm>
            <a:off x="8211312" y="2567225"/>
            <a:ext cx="17411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500" b="1" dirty="0">
                <a:solidFill>
                  <a:srgbClr val="FF9F63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a guide to…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DC7C6149-D2B7-AE42-BF66-AC0C20DEB35F}"/>
              </a:ext>
            </a:extLst>
          </p:cNvPr>
          <p:cNvCxnSpPr/>
          <p:nvPr/>
        </p:nvCxnSpPr>
        <p:spPr>
          <a:xfrm>
            <a:off x="8796528" y="3785616"/>
            <a:ext cx="1901952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507C9B02-FBCB-7C47-8AAF-F9933E80ED6C}"/>
              </a:ext>
            </a:extLst>
          </p:cNvPr>
          <p:cNvSpPr txBox="1"/>
          <p:nvPr/>
        </p:nvSpPr>
        <p:spPr>
          <a:xfrm>
            <a:off x="10370058" y="6304002"/>
            <a:ext cx="1821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latin typeface="DIN Condensed" pitchFamily="2" charset="0"/>
              </a:rPr>
              <a:t>EMMELI FALL</a:t>
            </a:r>
          </a:p>
        </p:txBody>
      </p:sp>
    </p:spTree>
    <p:extLst>
      <p:ext uri="{BB962C8B-B14F-4D97-AF65-F5344CB8AC3E}">
        <p14:creationId xmlns:p14="http://schemas.microsoft.com/office/powerpoint/2010/main" val="261435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483870" y="4183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CLASS &amp; ID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834390" y="1340358"/>
            <a:ext cx="219456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74CF3214-89C2-C341-9A4F-179AD43866FB}"/>
              </a:ext>
            </a:extLst>
          </p:cNvPr>
          <p:cNvSpPr/>
          <p:nvPr/>
        </p:nvSpPr>
        <p:spPr>
          <a:xfrm>
            <a:off x="834390" y="1758645"/>
            <a:ext cx="11357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iPod in a store. On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store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is, so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scanned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system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exactly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or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store. 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iPod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type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bar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sv-SE" sz="2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iPod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absolutely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iPod (or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the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doesn't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store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wouldn't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store and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data.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easier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barcode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changed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just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not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in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system.</a:t>
            </a:r>
            <a:endParaRPr lang="sv-SE" sz="2100" b="0" i="0" dirty="0">
              <a:solidFill>
                <a:schemeClr val="bg1">
                  <a:lumMod val="8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6527C7E-AACC-304F-9212-00AB69938AE4}"/>
              </a:ext>
            </a:extLst>
          </p:cNvPr>
          <p:cNvSpPr txBox="1"/>
          <p:nvPr/>
        </p:nvSpPr>
        <p:spPr>
          <a:xfrm>
            <a:off x="1077584" y="2118511"/>
            <a:ext cx="1077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DIN Condensed" pitchFamily="2" charset="0"/>
              </a:rPr>
              <a:t>CLASS:  same for all </a:t>
            </a:r>
            <a:r>
              <a:rPr lang="sv-SE" sz="6000" dirty="0" err="1">
                <a:latin typeface="DIN Condensed" pitchFamily="2" charset="0"/>
              </a:rPr>
              <a:t>ipods</a:t>
            </a:r>
            <a:r>
              <a:rPr lang="sv-SE" sz="6000" dirty="0">
                <a:latin typeface="DIN Condensed" pitchFamily="2" charset="0"/>
              </a:rPr>
              <a:t> (type, </a:t>
            </a:r>
            <a:r>
              <a:rPr lang="sv-SE" sz="6000" dirty="0" err="1">
                <a:latin typeface="DIN Condensed" pitchFamily="2" charset="0"/>
              </a:rPr>
              <a:t>price</a:t>
            </a:r>
            <a:r>
              <a:rPr lang="sv-SE" sz="6000" dirty="0">
                <a:latin typeface="DIN Condensed" pitchFamily="2" charset="0"/>
              </a:rPr>
              <a:t>, …)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C16B51B-A487-D647-8B9F-490A2B7C99FC}"/>
              </a:ext>
            </a:extLst>
          </p:cNvPr>
          <p:cNvSpPr txBox="1"/>
          <p:nvPr/>
        </p:nvSpPr>
        <p:spPr>
          <a:xfrm>
            <a:off x="1245870" y="4333638"/>
            <a:ext cx="10736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ID:  </a:t>
            </a:r>
            <a:r>
              <a:rPr lang="sv-SE" sz="6500" dirty="0" err="1">
                <a:latin typeface="DIN Condensed" pitchFamily="2" charset="0"/>
              </a:rPr>
              <a:t>unique</a:t>
            </a:r>
            <a:r>
              <a:rPr lang="sv-SE" sz="6500" dirty="0">
                <a:latin typeface="DIN Condensed" pitchFamily="2" charset="0"/>
              </a:rPr>
              <a:t> for one </a:t>
            </a:r>
            <a:r>
              <a:rPr lang="sv-SE" sz="6500" dirty="0" err="1">
                <a:latin typeface="DIN Condensed" pitchFamily="2" charset="0"/>
              </a:rPr>
              <a:t>ipad</a:t>
            </a:r>
            <a:r>
              <a:rPr lang="sv-SE" sz="6500" dirty="0">
                <a:latin typeface="DIN Condensed" pitchFamily="2" charset="0"/>
              </a:rPr>
              <a:t> (</a:t>
            </a:r>
            <a:r>
              <a:rPr lang="sv-SE" sz="6500" dirty="0" err="1">
                <a:latin typeface="DIN Condensed" pitchFamily="2" charset="0"/>
              </a:rPr>
              <a:t>serial</a:t>
            </a:r>
            <a:r>
              <a:rPr lang="sv-SE" sz="6500" dirty="0">
                <a:latin typeface="DIN Condensed" pitchFamily="2" charset="0"/>
              </a:rPr>
              <a:t> number) </a:t>
            </a:r>
          </a:p>
        </p:txBody>
      </p:sp>
    </p:spTree>
    <p:extLst>
      <p:ext uri="{BB962C8B-B14F-4D97-AF65-F5344CB8AC3E}">
        <p14:creationId xmlns:p14="http://schemas.microsoft.com/office/powerpoint/2010/main" val="345035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833192" y="1258483"/>
            <a:ext cx="4196008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0191A6DA-69E2-A245-B686-47D5098C0BDA}"/>
              </a:ext>
            </a:extLst>
          </p:cNvPr>
          <p:cNvSpPr txBox="1"/>
          <p:nvPr/>
        </p:nvSpPr>
        <p:spPr>
          <a:xfrm>
            <a:off x="521970" y="587517"/>
            <a:ext cx="520206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00" b="1" dirty="0">
                <a:solidFill>
                  <a:srgbClr val="FF9F63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some rules/guidelines…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39AD9C6-3CE7-C544-A66F-8A8FF118FB79}"/>
              </a:ext>
            </a:extLst>
          </p:cNvPr>
          <p:cNvSpPr txBox="1"/>
          <p:nvPr/>
        </p:nvSpPr>
        <p:spPr>
          <a:xfrm>
            <a:off x="923544" y="3592940"/>
            <a:ext cx="106969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dirty="0">
                <a:latin typeface="DIN Condensed" pitchFamily="2" charset="0"/>
              </a:rPr>
              <a:t>#ID: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element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one ID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page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one element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D511740-BB63-7C46-97BA-2A61378B0902}"/>
              </a:ext>
            </a:extLst>
          </p:cNvPr>
          <p:cNvSpPr txBox="1"/>
          <p:nvPr/>
        </p:nvSpPr>
        <p:spPr>
          <a:xfrm>
            <a:off x="923544" y="1823826"/>
            <a:ext cx="106969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500" dirty="0">
                <a:latin typeface="DIN Condensed" pitchFamily="2" charset="0"/>
              </a:rPr>
              <a:t>.CLASS: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same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elements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classes</a:t>
            </a:r>
            <a:r>
              <a:rPr lang="sv-S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same element.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719BFCB-0B9F-D848-AC54-13C6C1682ED4}"/>
              </a:ext>
            </a:extLst>
          </p:cNvPr>
          <p:cNvSpPr txBox="1"/>
          <p:nvPr/>
        </p:nvSpPr>
        <p:spPr>
          <a:xfrm>
            <a:off x="833192" y="5672376"/>
            <a:ext cx="41168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9F63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lets try an example..</a:t>
            </a:r>
          </a:p>
        </p:txBody>
      </p:sp>
    </p:spTree>
    <p:extLst>
      <p:ext uri="{BB962C8B-B14F-4D97-AF65-F5344CB8AC3E}">
        <p14:creationId xmlns:p14="http://schemas.microsoft.com/office/powerpoint/2010/main" val="34652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731520" y="7612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&lt;DIV&gt;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1257300" y="1664208"/>
            <a:ext cx="89535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80C13245-BC50-A645-A8DA-C2B7E821276B}"/>
              </a:ext>
            </a:extLst>
          </p:cNvPr>
          <p:cNvSpPr/>
          <p:nvPr/>
        </p:nvSpPr>
        <p:spPr>
          <a:xfrm>
            <a:off x="1257300" y="2133567"/>
            <a:ext cx="101536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500" dirty="0">
                <a:solidFill>
                  <a:srgbClr val="000000"/>
                </a:solidFill>
                <a:latin typeface="Verdana" panose="020B0604030504040204" pitchFamily="34" charset="0"/>
              </a:rPr>
              <a:t>The &lt;div&gt; element is </a:t>
            </a:r>
            <a:r>
              <a:rPr lang="sv-SE" sz="2500" dirty="0" err="1">
                <a:solidFill>
                  <a:srgbClr val="000000"/>
                </a:solidFill>
                <a:latin typeface="Verdana" panose="020B0604030504040204" pitchFamily="34" charset="0"/>
              </a:rPr>
              <a:t>often</a:t>
            </a:r>
            <a:r>
              <a:rPr lang="sv-SE" sz="25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sz="2500" dirty="0" err="1">
                <a:solidFill>
                  <a:srgbClr val="000000"/>
                </a:solidFill>
                <a:latin typeface="Verdana" panose="020B0604030504040204" pitchFamily="34" charset="0"/>
              </a:rPr>
              <a:t>used</a:t>
            </a:r>
            <a:r>
              <a:rPr lang="sv-SE" sz="2500" dirty="0">
                <a:solidFill>
                  <a:srgbClr val="000000"/>
                </a:solidFill>
                <a:latin typeface="Verdana" panose="020B0604030504040204" pitchFamily="34" charset="0"/>
              </a:rPr>
              <a:t> as a </a:t>
            </a:r>
            <a:r>
              <a:rPr lang="sv-SE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container for </a:t>
            </a:r>
            <a:r>
              <a:rPr lang="sv-SE" sz="25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other</a:t>
            </a:r>
            <a:r>
              <a:rPr lang="sv-SE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 HTML elements to style</a:t>
            </a:r>
            <a:r>
              <a:rPr lang="sv-SE" sz="25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sz="2500" dirty="0" err="1">
                <a:solidFill>
                  <a:srgbClr val="000000"/>
                </a:solidFill>
                <a:latin typeface="Verdana" panose="020B0604030504040204" pitchFamily="34" charset="0"/>
              </a:rPr>
              <a:t>them</a:t>
            </a:r>
            <a:r>
              <a:rPr lang="sv-SE" sz="25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sz="2500" dirty="0" err="1">
                <a:solidFill>
                  <a:srgbClr val="000000"/>
                </a:solidFill>
                <a:latin typeface="Verdana" panose="020B0604030504040204" pitchFamily="34" charset="0"/>
              </a:rPr>
              <a:t>with</a:t>
            </a:r>
            <a:r>
              <a:rPr lang="sv-SE" sz="2500" dirty="0">
                <a:solidFill>
                  <a:srgbClr val="000000"/>
                </a:solidFill>
                <a:latin typeface="Verdana" panose="020B0604030504040204" pitchFamily="34" charset="0"/>
              </a:rPr>
              <a:t> CSS or </a:t>
            </a:r>
            <a:r>
              <a:rPr lang="sv-SE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to </a:t>
            </a:r>
            <a:r>
              <a:rPr lang="sv-SE" sz="25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perform</a:t>
            </a:r>
            <a:r>
              <a:rPr lang="sv-SE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sz="25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certain</a:t>
            </a:r>
            <a:r>
              <a:rPr lang="sv-SE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 tasks </a:t>
            </a:r>
            <a:r>
              <a:rPr lang="sv-SE" sz="2500" dirty="0" err="1">
                <a:solidFill>
                  <a:srgbClr val="000000"/>
                </a:solidFill>
                <a:latin typeface="Verdana" panose="020B0604030504040204" pitchFamily="34" charset="0"/>
              </a:rPr>
              <a:t>with</a:t>
            </a:r>
            <a:r>
              <a:rPr lang="sv-SE" sz="2500" dirty="0">
                <a:solidFill>
                  <a:srgbClr val="000000"/>
                </a:solidFill>
                <a:latin typeface="Verdana" panose="020B0604030504040204" pitchFamily="34" charset="0"/>
              </a:rPr>
              <a:t> JavaScript.</a:t>
            </a:r>
            <a:endParaRPr lang="sv-SE" sz="25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134289C-3C77-D345-AC56-7AAD8D10AC9E}"/>
              </a:ext>
            </a:extLst>
          </p:cNvPr>
          <p:cNvSpPr txBox="1"/>
          <p:nvPr/>
        </p:nvSpPr>
        <p:spPr>
          <a:xfrm>
            <a:off x="1257300" y="4498069"/>
            <a:ext cx="41168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9F63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lets try an example..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374A0BC-16D3-D947-8A44-5EFCB4BF2B8F}"/>
              </a:ext>
            </a:extLst>
          </p:cNvPr>
          <p:cNvSpPr/>
          <p:nvPr/>
        </p:nvSpPr>
        <p:spPr>
          <a:xfrm>
            <a:off x="7242119" y="3380062"/>
            <a:ext cx="4489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://www.w3schools.com/tags/</a:t>
            </a:r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tag_div.asp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731520" y="7612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GRID SYSTEM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1139190" y="1664208"/>
            <a:ext cx="265176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467E5CE3-B6FC-1D4A-91A7-65374BC3C78A}"/>
              </a:ext>
            </a:extLst>
          </p:cNvPr>
          <p:cNvSpPr/>
          <p:nvPr/>
        </p:nvSpPr>
        <p:spPr>
          <a:xfrm>
            <a:off x="1320800" y="1878990"/>
            <a:ext cx="10871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powerful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mobile-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flexbox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layouts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shapes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a </a:t>
            </a:r>
            <a:r>
              <a:rPr lang="sv-SE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twelve</a:t>
            </a:r>
            <a:r>
              <a:rPr lang="sv-S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column</a:t>
            </a:r>
            <a:r>
              <a:rPr lang="sv-S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default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responsive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tiers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mixins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dozens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predefined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classes</a:t>
            </a:r>
            <a:r>
              <a:rPr lang="sv-S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2A39D33-67A4-104F-AD51-0039FFC66DBF}"/>
              </a:ext>
            </a:extLst>
          </p:cNvPr>
          <p:cNvSpPr txBox="1"/>
          <p:nvPr/>
        </p:nvSpPr>
        <p:spPr>
          <a:xfrm>
            <a:off x="1257300" y="4498069"/>
            <a:ext cx="20569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9F63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lets try it!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B6A429-3349-B949-BC1D-16F7D6DBF62E}"/>
              </a:ext>
            </a:extLst>
          </p:cNvPr>
          <p:cNvSpPr/>
          <p:nvPr/>
        </p:nvSpPr>
        <p:spPr>
          <a:xfrm>
            <a:off x="7503088" y="3906054"/>
            <a:ext cx="468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://getbootstrap.com/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docs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/4.1/layout/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837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1691640" y="3302508"/>
            <a:ext cx="798576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864613B7-CD9B-C44C-816E-519459E5519F}"/>
              </a:ext>
            </a:extLst>
          </p:cNvPr>
          <p:cNvSpPr txBox="1"/>
          <p:nvPr/>
        </p:nvSpPr>
        <p:spPr>
          <a:xfrm>
            <a:off x="1425421" y="2612119"/>
            <a:ext cx="932659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00" b="1" dirty="0">
                <a:solidFill>
                  <a:srgbClr val="FF9F63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lets try out some bootstrap components :D</a:t>
            </a:r>
          </a:p>
        </p:txBody>
      </p:sp>
    </p:spTree>
    <p:extLst>
      <p:ext uri="{BB962C8B-B14F-4D97-AF65-F5344CB8AC3E}">
        <p14:creationId xmlns:p14="http://schemas.microsoft.com/office/powerpoint/2010/main" val="166274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F12632E-81A7-2B4F-8031-982F8A1EED78}"/>
              </a:ext>
            </a:extLst>
          </p:cNvPr>
          <p:cNvSpPr txBox="1"/>
          <p:nvPr/>
        </p:nvSpPr>
        <p:spPr>
          <a:xfrm>
            <a:off x="1614599" y="1813173"/>
            <a:ext cx="51885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400" b="1" dirty="0">
                <a:solidFill>
                  <a:srgbClr val="FF9F63"/>
                </a:solidFill>
                <a:latin typeface="Gabriola" pitchFamily="82" charset="0"/>
              </a:rPr>
              <a:t>what is Bootstrap?</a:t>
            </a:r>
          </a:p>
          <a:p>
            <a:pPr marL="285750" indent="-285750">
              <a:buFontTx/>
              <a:buChar char="-"/>
            </a:pPr>
            <a:r>
              <a:rPr lang="en-GB" sz="3400" b="1" dirty="0">
                <a:solidFill>
                  <a:srgbClr val="FF9F63"/>
                </a:solidFill>
                <a:latin typeface="Gabriola" pitchFamily="82" charset="0"/>
              </a:rPr>
              <a:t>how to get started</a:t>
            </a:r>
          </a:p>
          <a:p>
            <a:pPr marL="285750" indent="-285750">
              <a:buFontTx/>
              <a:buChar char="-"/>
            </a:pPr>
            <a:r>
              <a:rPr lang="en-GB" sz="3400" b="1" dirty="0">
                <a:solidFill>
                  <a:srgbClr val="FF9F63"/>
                </a:solidFill>
                <a:latin typeface="Gabriola" pitchFamily="82" charset="0"/>
              </a:rPr>
              <a:t>class and ID, div</a:t>
            </a:r>
          </a:p>
          <a:p>
            <a:pPr marL="285750" indent="-285750">
              <a:buFontTx/>
              <a:buChar char="-"/>
            </a:pPr>
            <a:r>
              <a:rPr lang="en-GB" sz="3400" b="1" dirty="0">
                <a:solidFill>
                  <a:srgbClr val="FF9F63"/>
                </a:solidFill>
                <a:latin typeface="Gabriola" pitchFamily="82" charset="0"/>
              </a:rPr>
              <a:t>grid system</a:t>
            </a:r>
          </a:p>
          <a:p>
            <a:pPr marL="285750" indent="-285750">
              <a:buFontTx/>
              <a:buChar char="-"/>
            </a:pPr>
            <a:r>
              <a:rPr lang="en-GB" sz="3400" b="1" dirty="0">
                <a:solidFill>
                  <a:srgbClr val="FF9F63"/>
                </a:solidFill>
                <a:latin typeface="Gabriola" pitchFamily="82" charset="0"/>
              </a:rPr>
              <a:t>try out components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603E9F8-08C3-4740-BDCD-B822E6B41355}"/>
              </a:ext>
            </a:extLst>
          </p:cNvPr>
          <p:cNvSpPr txBox="1"/>
          <p:nvPr/>
        </p:nvSpPr>
        <p:spPr>
          <a:xfrm>
            <a:off x="694944" y="523544"/>
            <a:ext cx="59136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CONTENT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6CE2C63F-9BF5-4B4C-BB58-217703F727EE}"/>
              </a:ext>
            </a:extLst>
          </p:cNvPr>
          <p:cNvCxnSpPr>
            <a:cxnSpLocks/>
          </p:cNvCxnSpPr>
          <p:nvPr/>
        </p:nvCxnSpPr>
        <p:spPr>
          <a:xfrm>
            <a:off x="1267127" y="1444752"/>
            <a:ext cx="1311481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04372B-9B8F-3042-AB3B-53FD0B90E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541" y="0"/>
            <a:ext cx="4222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731520" y="7612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b="1" dirty="0" err="1">
                <a:solidFill>
                  <a:srgbClr val="FF9F63"/>
                </a:solidFill>
                <a:latin typeface="Gabriola" pitchFamily="82" charset="0"/>
              </a:rPr>
              <a:t>what</a:t>
            </a:r>
            <a:r>
              <a:rPr lang="sv-SE" sz="6500" b="1" dirty="0">
                <a:solidFill>
                  <a:srgbClr val="FF9F63"/>
                </a:solidFill>
                <a:latin typeface="Gabriola" pitchFamily="82" charset="0"/>
              </a:rPr>
              <a:t> is </a:t>
            </a:r>
            <a:r>
              <a:rPr lang="sv-SE" sz="6500" b="1" dirty="0" err="1">
                <a:solidFill>
                  <a:srgbClr val="FF9F63"/>
                </a:solidFill>
                <a:latin typeface="Gabriola" pitchFamily="82" charset="0"/>
              </a:rPr>
              <a:t>Bootstrap</a:t>
            </a:r>
            <a:r>
              <a:rPr lang="sv-SE" sz="6500" b="1" dirty="0">
                <a:solidFill>
                  <a:srgbClr val="FF9F63"/>
                </a:solidFill>
                <a:latin typeface="Gabriola" pitchFamily="82" charset="0"/>
              </a:rPr>
              <a:t>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4B2CD19-134D-1C46-A538-BB9EB8C6271B}"/>
              </a:ext>
            </a:extLst>
          </p:cNvPr>
          <p:cNvSpPr/>
          <p:nvPr/>
        </p:nvSpPr>
        <p:spPr>
          <a:xfrm>
            <a:off x="1598676" y="2124540"/>
            <a:ext cx="9640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</a:t>
            </a:r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responsive</a:t>
            </a:r>
            <a:r>
              <a:rPr lang="en-GB" sz="2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mobile-first </a:t>
            </a:r>
            <a: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 </a:t>
            </a:r>
            <a:r>
              <a:rPr lang="en-GB" sz="2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web with the world's most popular </a:t>
            </a:r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front-end component library</a:t>
            </a:r>
            <a:r>
              <a:rPr lang="en-GB" sz="2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sz="2500" b="0" i="0" dirty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Bootstrap is an </a:t>
            </a:r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source </a:t>
            </a:r>
            <a: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toolkit </a:t>
            </a:r>
            <a:r>
              <a:rPr lang="en-GB" sz="2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developing with HTML, CSS, and JS. Quickly prototype your ideas or build your entire app with our Sass variables and </a:t>
            </a:r>
            <a:r>
              <a:rPr lang="en-GB" sz="25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mixins</a:t>
            </a:r>
            <a:r>
              <a:rPr lang="en-GB" sz="2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responsive grid system, extensive prebuilt components, and powerful plugins built on jQuery.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E694859-92CB-9241-B0FE-3A9EEBD34AE2}"/>
              </a:ext>
            </a:extLst>
          </p:cNvPr>
          <p:cNvSpPr/>
          <p:nvPr/>
        </p:nvSpPr>
        <p:spPr>
          <a:xfrm>
            <a:off x="8942832" y="6120884"/>
            <a:ext cx="26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://getbootstrap.com/</a:t>
            </a:r>
          </a:p>
        </p:txBody>
      </p:sp>
    </p:spTree>
    <p:extLst>
      <p:ext uri="{BB962C8B-B14F-4D97-AF65-F5344CB8AC3E}">
        <p14:creationId xmlns:p14="http://schemas.microsoft.com/office/powerpoint/2010/main" val="11362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731520" y="7612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b="1" dirty="0" err="1">
                <a:solidFill>
                  <a:srgbClr val="FF9F63"/>
                </a:solidFill>
                <a:latin typeface="Gabriola" pitchFamily="82" charset="0"/>
              </a:rPr>
              <a:t>what</a:t>
            </a:r>
            <a:r>
              <a:rPr lang="sv-SE" sz="6500" b="1" dirty="0">
                <a:solidFill>
                  <a:srgbClr val="FF9F63"/>
                </a:solidFill>
                <a:latin typeface="Gabriola" pitchFamily="82" charset="0"/>
              </a:rPr>
              <a:t> is </a:t>
            </a:r>
            <a:r>
              <a:rPr lang="sv-SE" sz="6500" b="1" dirty="0" err="1">
                <a:solidFill>
                  <a:srgbClr val="FF9F63"/>
                </a:solidFill>
                <a:latin typeface="Gabriola" pitchFamily="82" charset="0"/>
              </a:rPr>
              <a:t>Bootstrap</a:t>
            </a:r>
            <a:r>
              <a:rPr lang="sv-SE" sz="6500" b="1" dirty="0">
                <a:solidFill>
                  <a:srgbClr val="FF9F63"/>
                </a:solidFill>
                <a:latin typeface="Gabriola" pitchFamily="82" charset="0"/>
              </a:rPr>
              <a:t>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4B2CD19-134D-1C46-A538-BB9EB8C6271B}"/>
              </a:ext>
            </a:extLst>
          </p:cNvPr>
          <p:cNvSpPr/>
          <p:nvPr/>
        </p:nvSpPr>
        <p:spPr>
          <a:xfrm>
            <a:off x="1110424" y="1853895"/>
            <a:ext cx="108783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responsive: </a:t>
            </a:r>
            <a: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size of the device (desktop, mobile, etc..)</a:t>
            </a:r>
            <a:b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500" dirty="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mobile-first: </a:t>
            </a:r>
            <a: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is optimized for mobile devices and then scales up</a:t>
            </a:r>
            <a:b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500" i="0" dirty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front-end component library: </a:t>
            </a:r>
            <a: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a library with components for the front-end (what the user sees)</a:t>
            </a:r>
          </a:p>
          <a:p>
            <a:endParaRPr lang="en-GB" sz="2500" i="0" dirty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5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source: </a:t>
            </a:r>
            <a:r>
              <a:rPr lang="en-GB" sz="250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to use, redistribute and modify without credit to the one who wrote the code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E694859-92CB-9241-B0FE-3A9EEBD34AE2}"/>
              </a:ext>
            </a:extLst>
          </p:cNvPr>
          <p:cNvSpPr/>
          <p:nvPr/>
        </p:nvSpPr>
        <p:spPr>
          <a:xfrm>
            <a:off x="8942832" y="6120884"/>
            <a:ext cx="26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://getbootstrap.com/</a:t>
            </a:r>
          </a:p>
        </p:txBody>
      </p:sp>
    </p:spTree>
    <p:extLst>
      <p:ext uri="{BB962C8B-B14F-4D97-AF65-F5344CB8AC3E}">
        <p14:creationId xmlns:p14="http://schemas.microsoft.com/office/powerpoint/2010/main" val="6606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2617470" y="27805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getbootstrap.com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3055620" y="3664458"/>
            <a:ext cx="382143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0506B264-B8FA-5A46-9A60-7409509FA098}"/>
              </a:ext>
            </a:extLst>
          </p:cNvPr>
          <p:cNvSpPr txBox="1"/>
          <p:nvPr/>
        </p:nvSpPr>
        <p:spPr>
          <a:xfrm>
            <a:off x="1044421" y="2097769"/>
            <a:ext cx="436529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00" b="1" dirty="0">
                <a:solidFill>
                  <a:srgbClr val="FF9F63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how to get started…</a:t>
            </a:r>
          </a:p>
        </p:txBody>
      </p:sp>
    </p:spTree>
    <p:extLst>
      <p:ext uri="{BB962C8B-B14F-4D97-AF65-F5344CB8AC3E}">
        <p14:creationId xmlns:p14="http://schemas.microsoft.com/office/powerpoint/2010/main" val="32673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483870" y="4183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CLASS &amp; ID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834390" y="1340358"/>
            <a:ext cx="219456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5A6D9165-E73C-9C44-B574-86E4CB1068EB}"/>
              </a:ext>
            </a:extLst>
          </p:cNvPr>
          <p:cNvSpPr/>
          <p:nvPr/>
        </p:nvSpPr>
        <p:spPr>
          <a:xfrm>
            <a:off x="6385795" y="6216134"/>
            <a:ext cx="580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css-tricks.com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/the-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difference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-id-and-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2240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483870" y="4183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CLASS &amp; ID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834390" y="1340358"/>
            <a:ext cx="219456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74CF3214-89C2-C341-9A4F-179AD43866FB}"/>
              </a:ext>
            </a:extLst>
          </p:cNvPr>
          <p:cNvSpPr/>
          <p:nvPr/>
        </p:nvSpPr>
        <p:spPr>
          <a:xfrm>
            <a:off x="834390" y="1758645"/>
            <a:ext cx="11357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iPod in a store. On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store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is, so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scanned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system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exactly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or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store. 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iPod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type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bar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sv-SE" sz="2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A6D9165-E73C-9C44-B574-86E4CB1068EB}"/>
              </a:ext>
            </a:extLst>
          </p:cNvPr>
          <p:cNvSpPr/>
          <p:nvPr/>
        </p:nvSpPr>
        <p:spPr>
          <a:xfrm>
            <a:off x="6385795" y="6216134"/>
            <a:ext cx="580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css-tricks.com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/the-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difference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-id-and-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2736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483870" y="4183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CLASS &amp; ID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834390" y="1340358"/>
            <a:ext cx="219456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74CF3214-89C2-C341-9A4F-179AD43866FB}"/>
              </a:ext>
            </a:extLst>
          </p:cNvPr>
          <p:cNvSpPr/>
          <p:nvPr/>
        </p:nvSpPr>
        <p:spPr>
          <a:xfrm>
            <a:off x="834390" y="1758645"/>
            <a:ext cx="11357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iPod in a store. On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store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is, so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scanned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system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exactly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or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store. 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iPod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type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bar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sv-SE" sz="2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sv-SE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sv-SE" sz="2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iPod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absolutely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iPod (or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the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doesn't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store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wouldn't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store and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data.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easier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barcode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just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not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in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system.</a:t>
            </a:r>
            <a:endParaRPr lang="sv-SE" sz="21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A6D9165-E73C-9C44-B574-86E4CB1068EB}"/>
              </a:ext>
            </a:extLst>
          </p:cNvPr>
          <p:cNvSpPr/>
          <p:nvPr/>
        </p:nvSpPr>
        <p:spPr>
          <a:xfrm>
            <a:off x="6385795" y="6216134"/>
            <a:ext cx="580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css-tricks.com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/the-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difference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-id-and-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4944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B4154DF-FF1B-014D-AE8F-E0395DB794D0}"/>
              </a:ext>
            </a:extLst>
          </p:cNvPr>
          <p:cNvSpPr txBox="1"/>
          <p:nvPr/>
        </p:nvSpPr>
        <p:spPr>
          <a:xfrm>
            <a:off x="483870" y="418388"/>
            <a:ext cx="8211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500" dirty="0">
                <a:latin typeface="DIN Condensed" pitchFamily="2" charset="0"/>
              </a:rPr>
              <a:t>CLASS &amp; ID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67494E85-8D00-4141-A26E-91F79BCBD53C}"/>
              </a:ext>
            </a:extLst>
          </p:cNvPr>
          <p:cNvCxnSpPr>
            <a:cxnSpLocks/>
          </p:cNvCxnSpPr>
          <p:nvPr/>
        </p:nvCxnSpPr>
        <p:spPr>
          <a:xfrm>
            <a:off x="834390" y="1340358"/>
            <a:ext cx="2194560" cy="0"/>
          </a:xfrm>
          <a:prstGeom prst="line">
            <a:avLst/>
          </a:prstGeom>
          <a:ln w="15875">
            <a:solidFill>
              <a:srgbClr val="BCD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74CF3214-89C2-C341-9A4F-179AD43866FB}"/>
              </a:ext>
            </a:extLst>
          </p:cNvPr>
          <p:cNvSpPr/>
          <p:nvPr/>
        </p:nvSpPr>
        <p:spPr>
          <a:xfrm>
            <a:off x="834390" y="1758645"/>
            <a:ext cx="11357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iPod in a store. On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store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is, so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scanned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system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exactly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or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kept</a:t>
            </a:r>
            <a:r>
              <a:rPr lang="sv-SE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store. 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iPod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type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 bar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sv-SE" sz="2100" b="1" dirty="0" err="1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sv-SE" sz="2100" b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sv-SE" sz="2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iPod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absolutely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iPod (or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the </a:t>
            </a:r>
            <a:r>
              <a:rPr lang="sv-SE" sz="21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sv-SE" sz="21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doesn't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store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wouldn't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store and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data.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easier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barcode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just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not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number in </a:t>
            </a:r>
            <a:r>
              <a:rPr lang="sv-SE" sz="2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system.</a:t>
            </a:r>
            <a:endParaRPr lang="sv-SE" sz="21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1DD2009-89F6-1448-BEFF-67A35BFE4771}"/>
              </a:ext>
            </a:extLst>
          </p:cNvPr>
          <p:cNvSpPr txBox="1"/>
          <p:nvPr/>
        </p:nvSpPr>
        <p:spPr>
          <a:xfrm>
            <a:off x="1077584" y="2118511"/>
            <a:ext cx="1077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DIN Condensed" pitchFamily="2" charset="0"/>
              </a:rPr>
              <a:t>CLASS:  same for all </a:t>
            </a:r>
            <a:r>
              <a:rPr lang="sv-SE" sz="6000" dirty="0" err="1">
                <a:latin typeface="DIN Condensed" pitchFamily="2" charset="0"/>
              </a:rPr>
              <a:t>ipods</a:t>
            </a:r>
            <a:r>
              <a:rPr lang="sv-SE" sz="6000" dirty="0">
                <a:latin typeface="DIN Condensed" pitchFamily="2" charset="0"/>
              </a:rPr>
              <a:t> (type, </a:t>
            </a:r>
            <a:r>
              <a:rPr lang="sv-SE" sz="6000" dirty="0" err="1">
                <a:latin typeface="DIN Condensed" pitchFamily="2" charset="0"/>
              </a:rPr>
              <a:t>price</a:t>
            </a:r>
            <a:r>
              <a:rPr lang="sv-SE" sz="6000" dirty="0">
                <a:latin typeface="DIN Condensed" pitchFamily="2" charset="0"/>
              </a:rPr>
              <a:t>, …) </a:t>
            </a:r>
          </a:p>
        </p:txBody>
      </p:sp>
    </p:spTree>
    <p:extLst>
      <p:ext uri="{BB962C8B-B14F-4D97-AF65-F5344CB8AC3E}">
        <p14:creationId xmlns:p14="http://schemas.microsoft.com/office/powerpoint/2010/main" val="305156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1162</Words>
  <Application>Microsoft Office PowerPoint</Application>
  <PresentationFormat>Widescreen</PresentationFormat>
  <Paragraphs>99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Emmeli Fall</dc:creator>
  <cp:lastModifiedBy>Emmeli Fall</cp:lastModifiedBy>
  <cp:revision>40</cp:revision>
  <dcterms:created xsi:type="dcterms:W3CDTF">2018-04-13T08:26:30Z</dcterms:created>
  <dcterms:modified xsi:type="dcterms:W3CDTF">2020-10-01T16:16:36Z</dcterms:modified>
</cp:coreProperties>
</file>